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 Carroll" initials="FC" lastIdx="4" clrIdx="0">
    <p:extLst>
      <p:ext uri="{19B8F6BF-5375-455C-9EA6-DF929625EA0E}">
        <p15:presenceInfo xmlns:p15="http://schemas.microsoft.com/office/powerpoint/2012/main" userId="Fran Carro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8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0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1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190E-2FE7-4F0A-A8A7-BEA7A1D2A3C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12C4-843D-4871-A8C8-6D6CD1EAB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Data Flow Diagrams and List of Datasets</a:t>
            </a:r>
          </a:p>
          <a:p>
            <a:pPr marL="0" indent="0" algn="ctr">
              <a:buNone/>
            </a:pPr>
            <a:r>
              <a:rPr lang="en-GB" dirty="0"/>
              <a:t>for England, Wales and Scotland</a:t>
            </a: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838200" y="704741"/>
            <a:ext cx="104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National Maternity and Perinatal Audit (NMPA)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74108" y="6176963"/>
            <a:ext cx="2782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15/06/2022   IGU &amp; AF - Version 6.3</a:t>
            </a:r>
          </a:p>
        </p:txBody>
      </p:sp>
    </p:spTree>
    <p:extLst>
      <p:ext uri="{BB962C8B-B14F-4D97-AF65-F5344CB8AC3E}">
        <p14:creationId xmlns:p14="http://schemas.microsoft.com/office/powerpoint/2010/main" val="320352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8826"/>
              </p:ext>
            </p:extLst>
          </p:nvPr>
        </p:nvGraphicFramePr>
        <p:xfrm>
          <a:off x="815229" y="1185154"/>
          <a:ext cx="10515599" cy="4190055"/>
        </p:xfrm>
        <a:graphic>
          <a:graphicData uri="http://schemas.openxmlformats.org/drawingml/2006/table">
            <a:tbl>
              <a:tblPr/>
              <a:tblGrid>
                <a:gridCol w="441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8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26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Dataset(s)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controller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extract received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for National Statistics (ONS) mortality register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Mortality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Demographics Service (PDS) birth notification dataset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Linkage,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Services Data Set (MSDS)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46455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Episodes Statistics (HES) data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Digital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Longitudinal analysis, validation</a:t>
                      </a: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80856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Community Child Health Database (NCCHD)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9037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Indicators data set (</a:t>
                      </a: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MIds</a:t>
                      </a: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Episode Database for Wales (PEDW) data</a:t>
                      </a:r>
                      <a:endParaRPr lang="da-DK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DHCW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92" marR="80792" marT="40396" marB="4039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Records for Scotland (NRS) birth register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ascertainment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84502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Record-02 (SMR-02)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 Data and Intelligence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74985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Birth Record (SBR)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 Data and Intelligence</a:t>
                      </a:r>
                      <a:endParaRPr lang="en-GB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Maternity data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81580"/>
                  </a:ext>
                </a:extLst>
              </a:tr>
              <a:tr h="3645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Scottish Morbidity Record-01 (SMR-01)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PHS Data and Intelligence</a:t>
                      </a:r>
                      <a:endParaRPr lang="en-GB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Pseudonymised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analysis, validation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60" marR="80760" marT="40380" marB="403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5248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5229" y="532014"/>
            <a:ext cx="707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NMPA receives the following extracts from existing datasets: </a:t>
            </a:r>
          </a:p>
        </p:txBody>
      </p:sp>
    </p:spTree>
    <p:extLst>
      <p:ext uri="{BB962C8B-B14F-4D97-AF65-F5344CB8AC3E}">
        <p14:creationId xmlns:p14="http://schemas.microsoft.com/office/powerpoint/2010/main" val="7213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68" y="8021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England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485" y="473243"/>
            <a:ext cx="302131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Datasets</a:t>
            </a:r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1525" y="473242"/>
            <a:ext cx="402334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Data linkage</a:t>
            </a:r>
          </a:p>
          <a:p>
            <a:r>
              <a:rPr lang="en-GB" sz="800" dirty="0"/>
              <a:t>For linked data: Data controller: </a:t>
            </a:r>
            <a:r>
              <a:rPr lang="en-GB" sz="800"/>
              <a:t>HQIP/NHS E</a:t>
            </a:r>
            <a:endParaRPr lang="en-GB" sz="800" dirty="0"/>
          </a:p>
          <a:p>
            <a:r>
              <a:rPr lang="en-GB" sz="800" dirty="0"/>
              <a:t>                             Data processor: NMPA</a:t>
            </a:r>
          </a:p>
          <a:p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694866" y="473243"/>
            <a:ext cx="121564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NMPA</a:t>
            </a:r>
          </a:p>
          <a:p>
            <a:r>
              <a:rPr lang="en-GB" sz="800" dirty="0"/>
              <a:t>Data controller: HQIP/NHS E</a:t>
            </a:r>
          </a:p>
          <a:p>
            <a:r>
              <a:rPr lang="en-GB" sz="800" dirty="0"/>
              <a:t>Data processor: NMPA</a:t>
            </a:r>
          </a:p>
          <a:p>
            <a:endParaRPr lang="en-GB" sz="800" dirty="0"/>
          </a:p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14023" y="473243"/>
            <a:ext cx="209477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Outputs </a:t>
            </a:r>
          </a:p>
          <a:p>
            <a:r>
              <a:rPr lang="en-GB" sz="800" b="1" dirty="0">
                <a:solidFill>
                  <a:srgbClr val="C00000"/>
                </a:solidFill>
              </a:rPr>
              <a:t>Anonymised and aggregated</a:t>
            </a:r>
          </a:p>
          <a:p>
            <a:endParaRPr lang="en-GB" sz="800" b="1" dirty="0">
              <a:solidFill>
                <a:srgbClr val="C00000"/>
              </a:solidFill>
            </a:endParaRPr>
          </a:p>
          <a:p>
            <a:endParaRPr lang="en-GB" sz="8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4484" y="1088796"/>
            <a:ext cx="302131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68636" y="1088798"/>
            <a:ext cx="4026228" cy="55686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693657" y="1088795"/>
            <a:ext cx="1216853" cy="55686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910509" y="1088793"/>
            <a:ext cx="2098286" cy="556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Box 16"/>
          <p:cNvSpPr txBox="1"/>
          <p:nvPr/>
        </p:nvSpPr>
        <p:spPr>
          <a:xfrm>
            <a:off x="334321" y="1593133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Civil Registration data (deaths)  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ONS, Source: NHS Digital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7"/>
          <p:cNvSpPr txBox="1"/>
          <p:nvPr/>
        </p:nvSpPr>
        <p:spPr>
          <a:xfrm>
            <a:off x="338589" y="2063823"/>
            <a:ext cx="2672585" cy="3865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 Episode Statistics Admitted Patient Care (HES APC) </a:t>
            </a: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Controller: NHS Digital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Box 5"/>
          <p:cNvSpPr txBox="1"/>
          <p:nvPr/>
        </p:nvSpPr>
        <p:spPr>
          <a:xfrm>
            <a:off x="4872577" y="1098787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ONS Civil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468706" y="1262560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89" name="Freeform 88"/>
          <p:cNvSpPr/>
          <p:nvPr/>
        </p:nvSpPr>
        <p:spPr>
          <a:xfrm rot="5400000">
            <a:off x="6935127" y="2688143"/>
            <a:ext cx="3080771" cy="22960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2" name="Text Box 5"/>
          <p:cNvSpPr txBox="1"/>
          <p:nvPr/>
        </p:nvSpPr>
        <p:spPr>
          <a:xfrm>
            <a:off x="4873211" y="1536199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5"/>
          <p:cNvSpPr txBox="1"/>
          <p:nvPr/>
        </p:nvSpPr>
        <p:spPr>
          <a:xfrm>
            <a:off x="4857210" y="1979684"/>
            <a:ext cx="3611380" cy="3946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English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+ 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MSDS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/>
        </p:nvSpPr>
        <p:spPr>
          <a:xfrm>
            <a:off x="8830668" y="1571677"/>
            <a:ext cx="929741" cy="861247"/>
          </a:xfrm>
          <a:prstGeom prst="rect">
            <a:avLst/>
          </a:prstGeom>
          <a:solidFill>
            <a:srgbClr val="CCFFCC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NMPA project team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pseudonymised data for analysis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Text Box 12"/>
          <p:cNvSpPr txBox="1"/>
          <p:nvPr/>
        </p:nvSpPr>
        <p:spPr>
          <a:xfrm>
            <a:off x="10208574" y="1777427"/>
            <a:ext cx="1645593" cy="5003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benchmarking website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08" name="Text Box 13"/>
          <p:cNvSpPr txBox="1"/>
          <p:nvPr/>
        </p:nvSpPr>
        <p:spPr>
          <a:xfrm>
            <a:off x="10208574" y="3686232"/>
            <a:ext cx="1654243" cy="673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Peer-reviewed articles, papers &amp; PhD/Masters theses</a:t>
            </a:r>
            <a:endParaRPr lang="en-GB" sz="1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10062778" y="338623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>
          <a:xfrm>
            <a:off x="10056487" y="2811554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3" name="Text Box 56"/>
          <p:cNvSpPr txBox="1"/>
          <p:nvPr/>
        </p:nvSpPr>
        <p:spPr>
          <a:xfrm>
            <a:off x="10213711" y="3103776"/>
            <a:ext cx="1642005" cy="50280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CQC metrics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sp>
        <p:nvSpPr>
          <p:cNvPr id="116" name="Text Box 12"/>
          <p:cNvSpPr txBox="1"/>
          <p:nvPr/>
        </p:nvSpPr>
        <p:spPr>
          <a:xfrm>
            <a:off x="10208574" y="2353959"/>
            <a:ext cx="1645593" cy="6648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Topic-specific snapshot audit reports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  <a:endParaRPr lang="en-GB" sz="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0064822" y="4140273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sp>
        <p:nvSpPr>
          <p:cNvPr id="118" name="Text Box 12"/>
          <p:cNvSpPr txBox="1"/>
          <p:nvPr/>
        </p:nvSpPr>
        <p:spPr>
          <a:xfrm>
            <a:off x="10208572" y="1187978"/>
            <a:ext cx="1647270" cy="5086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Annual Report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Anonymised and aggregated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numbers suppressed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0064822" y="1487585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20" name="Straight Connector 119"/>
          <p:cNvCxnSpPr/>
          <p:nvPr/>
        </p:nvCxnSpPr>
        <p:spPr>
          <a:xfrm flipH="1">
            <a:off x="10064823" y="1487586"/>
            <a:ext cx="2908" cy="26665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9763942" y="1958465"/>
            <a:ext cx="306861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61"/>
          <p:cNvSpPr txBox="1"/>
          <p:nvPr/>
        </p:nvSpPr>
        <p:spPr>
          <a:xfrm>
            <a:off x="322577" y="5580482"/>
            <a:ext cx="1820548" cy="975539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DATASET CATEGORIES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en-GB" sz="800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Used for case ascertainment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 Blue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Used for data quality validation and longitudinal analysis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Orange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Maternity data</a:t>
            </a:r>
          </a:p>
          <a:p>
            <a:pPr>
              <a:lnSpc>
                <a:spcPct val="115000"/>
              </a:lnSpc>
            </a:pP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10056487" y="2053610"/>
            <a:ext cx="15240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arrow" w="lg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>
          <a:xfrm>
            <a:off x="8601058" y="1634899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>
          <a:xfrm flipH="1" flipV="1">
            <a:off x="8484065" y="124275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8482849" y="1762311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8476165" y="2174252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8476701" y="3761703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8476268" y="4345816"/>
            <a:ext cx="112466" cy="2486"/>
          </a:xfrm>
          <a:prstGeom prst="straightConnector1">
            <a:avLst/>
          </a:prstGeom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440979" y="1696583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160" name="Straight Arrow Connector 159"/>
          <p:cNvCxnSpPr/>
          <p:nvPr/>
        </p:nvCxnSpPr>
        <p:spPr>
          <a:xfrm>
            <a:off x="4455089" y="2084436"/>
            <a:ext cx="39986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105" name="Text Box 15"/>
          <p:cNvSpPr txBox="1"/>
          <p:nvPr/>
        </p:nvSpPr>
        <p:spPr>
          <a:xfrm>
            <a:off x="318767" y="2498513"/>
            <a:ext cx="2672587" cy="39068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Maternity Services Data Set (MSDS) 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ea typeface="Calibri" panose="020F0502020204030204" pitchFamily="34" charset="0"/>
                <a:cs typeface="Times New Roman" panose="02020603050405020304" pitchFamily="18" charset="0"/>
              </a:rPr>
              <a:t>Controller: NHS Digital</a:t>
            </a:r>
          </a:p>
        </p:txBody>
      </p:sp>
      <p:sp>
        <p:nvSpPr>
          <p:cNvPr id="100" name="Text Box 13"/>
          <p:cNvSpPr txBox="1"/>
          <p:nvPr/>
        </p:nvSpPr>
        <p:spPr>
          <a:xfrm>
            <a:off x="10215180" y="4507716"/>
            <a:ext cx="1654243" cy="8459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</a:t>
            </a:r>
            <a:r>
              <a:rPr lang="en-GB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NMPA data</a:t>
            </a:r>
            <a:endParaRPr lang="en-GB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Pseudonymised</a:t>
            </a:r>
            <a:endParaRPr lang="en-GB" sz="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parties apply to HQIP for access via DARG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9285093" y="4991959"/>
            <a:ext cx="923479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arrow" w="lg" len="med"/>
          </a:ln>
          <a:effectLst/>
        </p:spPr>
      </p:cxnSp>
      <p:sp>
        <p:nvSpPr>
          <p:cNvPr id="125" name="Freeform 124"/>
          <p:cNvSpPr/>
          <p:nvPr/>
        </p:nvSpPr>
        <p:spPr>
          <a:xfrm rot="5400000" flipV="1">
            <a:off x="8102722" y="3726070"/>
            <a:ext cx="2448263" cy="83519"/>
          </a:xfrm>
          <a:custGeom>
            <a:avLst/>
            <a:gdLst>
              <a:gd name="connsiteX0" fmla="*/ 0 w 185737"/>
              <a:gd name="connsiteY0" fmla="*/ 0 h 0"/>
              <a:gd name="connsiteX1" fmla="*/ 185737 w 185737"/>
              <a:gd name="connsiteY1" fmla="*/ 0 h 0"/>
              <a:gd name="connsiteX2" fmla="*/ 171450 w 1857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  <a:lnTo>
                  <a:pt x="171450" y="0"/>
                </a:lnTo>
              </a:path>
            </a:pathLst>
          </a:cu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2" name="Text Box 17"/>
          <p:cNvSpPr txBox="1"/>
          <p:nvPr/>
        </p:nvSpPr>
        <p:spPr>
          <a:xfrm>
            <a:off x="3263982" y="3368116"/>
            <a:ext cx="1204724" cy="18797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“Quarterly updates”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HES specification provided by the NMPA “HES APC Cohort”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A33ACEB-42D9-6E4E-8A7E-3C08296A8A35}"/>
              </a:ext>
            </a:extLst>
          </p:cNvPr>
          <p:cNvCxnSpPr>
            <a:cxnSpLocks/>
          </p:cNvCxnSpPr>
          <p:nvPr/>
        </p:nvCxnSpPr>
        <p:spPr>
          <a:xfrm>
            <a:off x="4497003" y="3901758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96" name="Text Box 17">
            <a:extLst>
              <a:ext uri="{FF2B5EF4-FFF2-40B4-BE49-F238E27FC236}">
                <a16:creationId xmlns:a16="http://schemas.microsoft.com/office/drawing/2014/main" id="{AD45F6AB-6D90-8E40-8031-245855F7CF85}"/>
              </a:ext>
            </a:extLst>
          </p:cNvPr>
          <p:cNvSpPr txBox="1"/>
          <p:nvPr/>
        </p:nvSpPr>
        <p:spPr>
          <a:xfrm>
            <a:off x="3253060" y="1153925"/>
            <a:ext cx="1208591" cy="18610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“Annual cohort”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cohort to be based on PDS Birth Notification data for England </a:t>
            </a:r>
            <a:r>
              <a:rPr lang="en-GB" sz="1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specification provided by the NMPA “HES APC Cohort” </a:t>
            </a:r>
          </a:p>
          <a:p>
            <a:pPr>
              <a:lnSpc>
                <a:spcPct val="115000"/>
              </a:lnSpc>
            </a:pP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F815D9CF-5D10-3A48-B66D-A8A3A24BE616}"/>
              </a:ext>
            </a:extLst>
          </p:cNvPr>
          <p:cNvSpPr txBox="1"/>
          <p:nvPr/>
        </p:nvSpPr>
        <p:spPr>
          <a:xfrm>
            <a:off x="4844110" y="3667691"/>
            <a:ext cx="3617077" cy="40209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derive cohort from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C5A9AFE9-F423-FA4F-A39E-685C55A20798}"/>
              </a:ext>
            </a:extLst>
          </p:cNvPr>
          <p:cNvSpPr txBox="1"/>
          <p:nvPr/>
        </p:nvSpPr>
        <p:spPr>
          <a:xfrm>
            <a:off x="4854949" y="4229218"/>
            <a:ext cx="3617139" cy="375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Digital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 APC Cohort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ONS Civil  Registration data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(mothers </a:t>
            </a:r>
            <a:r>
              <a:rPr lang="en-GB" sz="1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babies)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1B5A36-ACD8-7144-B700-5849990FED3D}"/>
              </a:ext>
            </a:extLst>
          </p:cNvPr>
          <p:cNvCxnSpPr>
            <a:cxnSpLocks/>
          </p:cNvCxnSpPr>
          <p:nvPr/>
        </p:nvCxnSpPr>
        <p:spPr>
          <a:xfrm>
            <a:off x="4497003" y="4416816"/>
            <a:ext cx="343836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cxnSp>
        <p:nvCxnSpPr>
          <p:cNvPr id="56" name="Straight Arrow Connector 55"/>
          <p:cNvCxnSpPr/>
          <p:nvPr/>
        </p:nvCxnSpPr>
        <p:spPr>
          <a:xfrm>
            <a:off x="8601058" y="1882522"/>
            <a:ext cx="229610" cy="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tailEnd type="arrow" w="lg" len="med"/>
          </a:ln>
          <a:effectLst/>
        </p:spPr>
      </p:cxnSp>
      <p:sp>
        <p:nvSpPr>
          <p:cNvPr id="53" name="Text Box 16"/>
          <p:cNvSpPr txBox="1"/>
          <p:nvPr/>
        </p:nvSpPr>
        <p:spPr>
          <a:xfrm>
            <a:off x="322577" y="1155967"/>
            <a:ext cx="2668777" cy="38655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PDS Birth Notification data set 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Controller: NHS Digital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714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33314" y="738746"/>
            <a:ext cx="2819930" cy="129381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Wales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2426" y="711416"/>
            <a:ext cx="2122487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53402" y="806618"/>
            <a:ext cx="1982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37178" y="1586922"/>
            <a:ext cx="985837" cy="86393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0" y="2378810"/>
            <a:ext cx="3564467" cy="1477963"/>
          </a:xfrm>
          <a:prstGeom prst="rect">
            <a:avLst/>
          </a:prstGeom>
          <a:solidFill>
            <a:srgbClr val="CCCC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83623" y="2450857"/>
            <a:ext cx="2182813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Health and Care Wales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436780" y="2912179"/>
            <a:ext cx="2476500" cy="49740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DHCW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NCHHD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MIds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PEDW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altLang="en-US" sz="800" dirty="0">
                <a:solidFill>
                  <a:srgbClr val="000000"/>
                </a:solidFill>
              </a:rPr>
              <a:t>(controller of linked data: </a:t>
            </a:r>
            <a:r>
              <a:rPr lang="en-GB" altLang="en-US" sz="800" b="1" dirty="0">
                <a:solidFill>
                  <a:srgbClr val="000000"/>
                </a:solidFill>
              </a:rPr>
              <a:t>DHCW</a:t>
            </a:r>
            <a:r>
              <a:rPr lang="en-GB" altLang="en-US" sz="800" dirty="0">
                <a:solidFill>
                  <a:srgbClr val="000000"/>
                </a:solidFill>
              </a:rPr>
              <a:t>)</a:t>
            </a:r>
            <a:endParaRPr lang="en-US" altLang="en-US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6755806" y="1768986"/>
            <a:ext cx="1642930" cy="39441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577681" y="1091035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1"/>
          <p:cNvCxnSpPr>
            <a:cxnSpLocks noChangeShapeType="1"/>
          </p:cNvCxnSpPr>
          <p:nvPr/>
        </p:nvCxnSpPr>
        <p:spPr bwMode="auto">
          <a:xfrm flipV="1">
            <a:off x="4970331" y="1752080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8618240" y="2452995"/>
            <a:ext cx="96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  <a:p>
            <a:endParaRPr lang="en-GB" sz="800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 flipV="1">
            <a:off x="5004929" y="1804946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21"/>
          <p:cNvCxnSpPr>
            <a:cxnSpLocks noChangeShapeType="1"/>
          </p:cNvCxnSpPr>
          <p:nvPr/>
        </p:nvCxnSpPr>
        <p:spPr bwMode="auto">
          <a:xfrm>
            <a:off x="6803101" y="1727954"/>
            <a:ext cx="1581347" cy="367762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4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</p:spTree>
    <p:extLst>
      <p:ext uri="{BB962C8B-B14F-4D97-AF65-F5344CB8AC3E}">
        <p14:creationId xmlns:p14="http://schemas.microsoft.com/office/powerpoint/2010/main" val="36179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33314" y="738746"/>
            <a:ext cx="2819930" cy="1293812"/>
          </a:xfrm>
          <a:prstGeom prst="rect">
            <a:avLst/>
          </a:prstGeom>
          <a:solidFill>
            <a:srgbClr val="BED7E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824" y="76972"/>
            <a:ext cx="29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Scotland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2426" y="711416"/>
            <a:ext cx="2122487" cy="2354263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153402" y="806618"/>
            <a:ext cx="1982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Team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 to NMPA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37178" y="1586922"/>
            <a:ext cx="985837" cy="86393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NMPA project team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access </a:t>
            </a:r>
            <a:r>
              <a:rPr lang="en-GB" altLang="en-US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pseudonymised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(NMPA ID only) for analysis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02888" y="825716"/>
            <a:ext cx="1685925" cy="56991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 Annual Report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02888" y="1590891"/>
            <a:ext cx="1685925" cy="59372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benchmarking website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402888" y="2352891"/>
            <a:ext cx="1685925" cy="7493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Topic-specific sprint audit reports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402888" y="3278404"/>
            <a:ext cx="1685925" cy="8318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Peer-reviewed articles, papers &amp; PhD/Masters theses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Anonymised and aggregated</a:t>
            </a:r>
            <a:endParaRPr kumimoji="0" lang="en-GB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numbers suppressed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0" y="2378810"/>
            <a:ext cx="3564467" cy="1477963"/>
          </a:xfrm>
          <a:prstGeom prst="rect">
            <a:avLst/>
          </a:prstGeom>
          <a:solidFill>
            <a:srgbClr val="FFE6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167467" y="2450857"/>
            <a:ext cx="2742439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Public Health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Scotland Data and Intelligence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167467" y="2912179"/>
            <a:ext cx="2734733" cy="497403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PHS Data and Intelligence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pseudonymise  and 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NRS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with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SBR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SMR-02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, and </a:t>
            </a: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SMR-01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 data </a:t>
            </a:r>
            <a:r>
              <a:rPr lang="en-GB" altLang="en-US" sz="800" dirty="0">
                <a:solidFill>
                  <a:srgbClr val="000000"/>
                </a:solidFill>
              </a:rPr>
              <a:t>(controller of linked data: </a:t>
            </a:r>
            <a:r>
              <a:rPr lang="en-GB" altLang="en-US" sz="800" b="1" dirty="0" smtClean="0">
                <a:solidFill>
                  <a:srgbClr val="000000"/>
                </a:solidFill>
              </a:rPr>
              <a:t>PHS Data and Intelligence</a:t>
            </a:r>
            <a:r>
              <a:rPr lang="en-GB" altLang="en-US" sz="800" dirty="0" smtClean="0">
                <a:solidFill>
                  <a:srgbClr val="000000"/>
                </a:solidFill>
              </a:rPr>
              <a:t>)</a:t>
            </a:r>
            <a:endParaRPr lang="en-US" altLang="en-US" sz="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6755806" y="1768986"/>
            <a:ext cx="1642930" cy="394419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9698038" y="1181316"/>
            <a:ext cx="690562" cy="914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V="1">
            <a:off x="9734550" y="1876641"/>
            <a:ext cx="661988" cy="1905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9712325" y="2105241"/>
            <a:ext cx="715963" cy="63341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9709150" y="2103654"/>
            <a:ext cx="690563" cy="155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Control 28"/>
          <p:cNvSpPr>
            <a:spLocks noChangeArrowheads="1" noChangeShapeType="1"/>
          </p:cNvSpPr>
          <p:nvPr/>
        </p:nvSpPr>
        <p:spPr bwMode="auto">
          <a:xfrm>
            <a:off x="1811338" y="6388897"/>
            <a:ext cx="11901487" cy="2328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577681" y="1091035"/>
            <a:ext cx="218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NMPA Data Manager Secure N3 Server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Host: </a:t>
            </a:r>
            <a:r>
              <a:rPr kumimoji="0" lang="en-GB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RedCentric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Accessible only by NMPA Data Managers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1"/>
          <p:cNvCxnSpPr>
            <a:cxnSpLocks noChangeShapeType="1"/>
          </p:cNvCxnSpPr>
          <p:nvPr/>
        </p:nvCxnSpPr>
        <p:spPr bwMode="auto">
          <a:xfrm flipV="1">
            <a:off x="4970331" y="1752080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8618240" y="2452995"/>
            <a:ext cx="96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B050"/>
                </a:solidFill>
              </a:rPr>
              <a:t>Pseudonymised</a:t>
            </a:r>
            <a:endParaRPr lang="en-GB" sz="800" b="1" dirty="0">
              <a:solidFill>
                <a:srgbClr val="00B050"/>
              </a:solidFill>
            </a:endParaRPr>
          </a:p>
          <a:p>
            <a:r>
              <a:rPr lang="en-GB" sz="800" b="1" dirty="0">
                <a:solidFill>
                  <a:srgbClr val="00B0F0"/>
                </a:solidFill>
              </a:rPr>
              <a:t>(identifiable data includes baby DOB only)</a:t>
            </a:r>
          </a:p>
          <a:p>
            <a:endParaRPr lang="en-GB" sz="800" dirty="0"/>
          </a:p>
        </p:txBody>
      </p:sp>
      <p:cxnSp>
        <p:nvCxnSpPr>
          <p:cNvPr id="27" name="AutoShape 21"/>
          <p:cNvCxnSpPr>
            <a:cxnSpLocks noChangeShapeType="1"/>
          </p:cNvCxnSpPr>
          <p:nvPr/>
        </p:nvCxnSpPr>
        <p:spPr bwMode="auto">
          <a:xfrm flipV="1">
            <a:off x="5004929" y="1804946"/>
            <a:ext cx="1354271" cy="1050533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21"/>
          <p:cNvCxnSpPr>
            <a:cxnSpLocks noChangeShapeType="1"/>
          </p:cNvCxnSpPr>
          <p:nvPr/>
        </p:nvCxnSpPr>
        <p:spPr bwMode="auto">
          <a:xfrm>
            <a:off x="6803101" y="1727954"/>
            <a:ext cx="1581347" cy="367762"/>
          </a:xfrm>
          <a:prstGeom prst="straightConnector1">
            <a:avLst/>
          </a:prstGeom>
          <a:noFill/>
          <a:ln w="28575" algn="ctr">
            <a:solidFill>
              <a:srgbClr val="00B0F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9" name="Text Box 11"/>
          <p:cNvSpPr txBox="1"/>
          <p:nvPr/>
        </p:nvSpPr>
        <p:spPr>
          <a:xfrm>
            <a:off x="8844736" y="5580482"/>
            <a:ext cx="3020254" cy="94719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Identifiable data (Section 251 approval)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Green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De-identified data (Covered by Data Protection Act schedule 2 condition 6(1) &amp; schedule 3 condition 8)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Anonymised and aggregated</a:t>
            </a:r>
          </a:p>
          <a:p>
            <a:pPr>
              <a:lnSpc>
                <a:spcPct val="115000"/>
              </a:lnSpc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bases for all data flows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GDPR Article 6(1)(e), 9(2)(H), 9(2)(I)</a:t>
            </a:r>
          </a:p>
        </p:txBody>
      </p:sp>
    </p:spTree>
    <p:extLst>
      <p:ext uri="{BB962C8B-B14F-4D97-AF65-F5344CB8AC3E}">
        <p14:creationId xmlns:p14="http://schemas.microsoft.com/office/powerpoint/2010/main" val="77776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949</Words>
  <Application>Microsoft Office PowerPoint</Application>
  <PresentationFormat>Widescreen</PresentationFormat>
  <Paragraphs>186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National Maternity and Perinatal Audit (NMPA)</vt:lpstr>
      <vt:lpstr>PowerPoint Presentation</vt:lpstr>
      <vt:lpstr>PowerPoint Presentation</vt:lpstr>
      <vt:lpstr>PowerPoint Presentation</vt:lpstr>
      <vt:lpstr>PowerPoint Presentation</vt:lpstr>
    </vt:vector>
  </TitlesOfParts>
  <Company>RCOG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Carroll</dc:creator>
  <cp:lastModifiedBy>Alissa Harvey</cp:lastModifiedBy>
  <cp:revision>31</cp:revision>
  <dcterms:created xsi:type="dcterms:W3CDTF">2020-03-18T12:29:35Z</dcterms:created>
  <dcterms:modified xsi:type="dcterms:W3CDTF">2022-06-17T15:53:55Z</dcterms:modified>
</cp:coreProperties>
</file>